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8" r:id="rId2"/>
    <p:sldId id="256" r:id="rId3"/>
    <p:sldId id="259" r:id="rId4"/>
    <p:sldId id="261" r:id="rId5"/>
    <p:sldId id="260" r:id="rId6"/>
    <p:sldId id="262" r:id="rId7"/>
    <p:sldId id="257" r:id="rId8"/>
    <p:sldId id="265" r:id="rId9"/>
    <p:sldId id="266" r:id="rId10"/>
    <p:sldId id="268" r:id="rId11"/>
    <p:sldId id="263" r:id="rId12"/>
    <p:sldId id="267" r:id="rId13"/>
    <p:sldId id="264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Angsana New" panose="02020603050405020304" pitchFamily="18" charset="-34"/>
      <p:regular r:id="rId19"/>
      <p:bold r:id="rId20"/>
      <p:italic r:id="rId21"/>
      <p:boldItalic r:id="rId22"/>
    </p:embeddedFont>
    <p:embeddedFont>
      <p:font typeface="Arabica" panose="02000000000000000000" pitchFamily="2" charset="0"/>
      <p:regular r:id="rId23"/>
      <p:italic r:id="rId24"/>
    </p:embeddedFont>
    <p:embeddedFont>
      <p:font typeface="Cordia New" panose="020B0304020202020204" pitchFamily="34" charset="-34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6A78-36E6-4BE6-A4D6-45D9E8B6D22E}" type="datetimeFigureOut">
              <a:rPr lang="th-TH" smtClean="0"/>
              <a:t>07/05/62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6F85-F770-4A35-9E91-111B6044F5D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57117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6A78-36E6-4BE6-A4D6-45D9E8B6D22E}" type="datetimeFigureOut">
              <a:rPr lang="th-TH" smtClean="0"/>
              <a:t>07/05/62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6F85-F770-4A35-9E91-111B6044F5D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4017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6A78-36E6-4BE6-A4D6-45D9E8B6D22E}" type="datetimeFigureOut">
              <a:rPr lang="th-TH" smtClean="0"/>
              <a:t>07/05/62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6F85-F770-4A35-9E91-111B6044F5D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19345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6A78-36E6-4BE6-A4D6-45D9E8B6D22E}" type="datetimeFigureOut">
              <a:rPr lang="th-TH" smtClean="0"/>
              <a:t>07/05/62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6F85-F770-4A35-9E91-111B6044F5D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95473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6A78-36E6-4BE6-A4D6-45D9E8B6D22E}" type="datetimeFigureOut">
              <a:rPr lang="th-TH" smtClean="0"/>
              <a:t>07/05/62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6F85-F770-4A35-9E91-111B6044F5D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616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6A78-36E6-4BE6-A4D6-45D9E8B6D22E}" type="datetimeFigureOut">
              <a:rPr lang="th-TH" smtClean="0"/>
              <a:t>07/05/62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6F85-F770-4A35-9E91-111B6044F5D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61827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6A78-36E6-4BE6-A4D6-45D9E8B6D22E}" type="datetimeFigureOut">
              <a:rPr lang="th-TH" smtClean="0"/>
              <a:t>07/05/62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6F85-F770-4A35-9E91-111B6044F5D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34025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6A78-36E6-4BE6-A4D6-45D9E8B6D22E}" type="datetimeFigureOut">
              <a:rPr lang="th-TH" smtClean="0"/>
              <a:t>07/05/62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6F85-F770-4A35-9E91-111B6044F5D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35804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6A78-36E6-4BE6-A4D6-45D9E8B6D22E}" type="datetimeFigureOut">
              <a:rPr lang="th-TH" smtClean="0"/>
              <a:t>07/05/62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6F85-F770-4A35-9E91-111B6044F5D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66748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6A78-36E6-4BE6-A4D6-45D9E8B6D22E}" type="datetimeFigureOut">
              <a:rPr lang="th-TH" smtClean="0"/>
              <a:t>07/05/62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6F85-F770-4A35-9E91-111B6044F5D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74754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6A78-36E6-4BE6-A4D6-45D9E8B6D22E}" type="datetimeFigureOut">
              <a:rPr lang="th-TH" smtClean="0"/>
              <a:t>07/05/62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26F85-F770-4A35-9E91-111B6044F5D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86627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B6A78-36E6-4BE6-A4D6-45D9E8B6D22E}" type="datetimeFigureOut">
              <a:rPr lang="th-TH" smtClean="0"/>
              <a:t>07/05/62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26F85-F770-4A35-9E91-111B6044F5D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94504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9.pn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9.pn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404805" y="234718"/>
            <a:ext cx="831990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4000" dirty="0" smtClean="0">
                <a:solidFill>
                  <a:schemeClr val="bg1"/>
                </a:solidFill>
                <a:latin typeface="Arabica" panose="02000000000000000000" pitchFamily="2" charset="0"/>
                <a:cs typeface="Arabica" panose="02000000000000000000" pitchFamily="2" charset="0"/>
              </a:rPr>
              <a:t>การดำเนินงานโครงการอาหารเสริม(นม)</a:t>
            </a:r>
            <a:r>
              <a:rPr lang="th-TH" sz="4000" dirty="0" smtClean="0">
                <a:solidFill>
                  <a:schemeClr val="bg1"/>
                </a:solidFill>
                <a:latin typeface="Arabica" panose="02000000000000000000" pitchFamily="2" charset="0"/>
                <a:cs typeface="Arabica" panose="02000000000000000000" pitchFamily="2" charset="0"/>
              </a:rPr>
              <a:t>โรงเรียน</a:t>
            </a:r>
          </a:p>
          <a:p>
            <a:pPr algn="ctr"/>
            <a:r>
              <a:rPr lang="th-TH" sz="4000" dirty="0" smtClean="0">
                <a:solidFill>
                  <a:schemeClr val="bg1"/>
                </a:solidFill>
                <a:latin typeface="Arabica" panose="02000000000000000000" pitchFamily="2" charset="0"/>
                <a:cs typeface="Arabica" panose="02000000000000000000" pitchFamily="2" charset="0"/>
              </a:rPr>
              <a:t>และ</a:t>
            </a:r>
          </a:p>
          <a:p>
            <a:pPr algn="ctr"/>
            <a:r>
              <a:rPr lang="th-TH" sz="4000" dirty="0" smtClean="0">
                <a:solidFill>
                  <a:schemeClr val="bg1"/>
                </a:solidFill>
                <a:latin typeface="Arabica" panose="02000000000000000000" pitchFamily="2" charset="0"/>
                <a:cs typeface="Arabica" panose="02000000000000000000" pitchFamily="2" charset="0"/>
              </a:rPr>
              <a:t>โครงการ</a:t>
            </a:r>
            <a:r>
              <a:rPr lang="th-TH" sz="4000" dirty="0" smtClean="0">
                <a:solidFill>
                  <a:schemeClr val="bg1"/>
                </a:solidFill>
                <a:latin typeface="Arabica" panose="02000000000000000000" pitchFamily="2" charset="0"/>
                <a:cs typeface="Arabica" panose="02000000000000000000" pitchFamily="2" charset="0"/>
              </a:rPr>
              <a:t>อาหารกลางวันนักเรียน</a:t>
            </a:r>
            <a:endParaRPr lang="th-TH" sz="4000" dirty="0">
              <a:solidFill>
                <a:schemeClr val="bg1"/>
              </a:solidFill>
              <a:latin typeface="Arabica" panose="02000000000000000000" pitchFamily="2" charset="0"/>
              <a:cs typeface="Arabica" panose="02000000000000000000" pitchFamily="2" charset="0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-295836" y="5133931"/>
            <a:ext cx="71094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3200" dirty="0" smtClean="0">
                <a:solidFill>
                  <a:schemeClr val="bg1"/>
                </a:solidFill>
                <a:latin typeface="Arabica" panose="02000000000000000000" pitchFamily="2" charset="0"/>
                <a:cs typeface="Arabica" panose="02000000000000000000" pitchFamily="2" charset="0"/>
              </a:rPr>
              <a:t>สำนักงานกองทุนเพื่อโครงการอาหารกลางวัน</a:t>
            </a:r>
          </a:p>
          <a:p>
            <a:pPr algn="r"/>
            <a:r>
              <a:rPr lang="th-TH" dirty="0" smtClean="0">
                <a:solidFill>
                  <a:schemeClr val="bg1"/>
                </a:solidFill>
                <a:latin typeface="Arabica" panose="02000000000000000000" pitchFamily="2" charset="0"/>
                <a:cs typeface="Arabica" panose="02000000000000000000" pitchFamily="2" charset="0"/>
              </a:rPr>
              <a:t>สำนักงานคณะกรรมการการศึกษาขั้นพื้นฐาน</a:t>
            </a:r>
          </a:p>
          <a:p>
            <a:pPr algn="r"/>
            <a:r>
              <a:rPr lang="th-TH" dirty="0" smtClean="0">
                <a:solidFill>
                  <a:schemeClr val="bg1"/>
                </a:solidFill>
                <a:latin typeface="Arabica" panose="02000000000000000000" pitchFamily="2" charset="0"/>
                <a:cs typeface="Arabica" panose="02000000000000000000" pitchFamily="2" charset="0"/>
              </a:rPr>
              <a:t>กระทรวงศึกษาธิการ</a:t>
            </a:r>
            <a:endParaRPr lang="th-TH" dirty="0">
              <a:solidFill>
                <a:schemeClr val="bg1"/>
              </a:solidFill>
              <a:latin typeface="Arabica" panose="02000000000000000000" pitchFamily="2" charset="0"/>
              <a:cs typeface="Arabica" panose="02000000000000000000" pitchFamily="2" charset="0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92" y="2315926"/>
            <a:ext cx="1272839" cy="1227702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619" y="2510963"/>
            <a:ext cx="2952381" cy="2285714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900" y="2906201"/>
            <a:ext cx="3038095" cy="1495238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22" y="3098404"/>
            <a:ext cx="333375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727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สี่เหลี่ยมผืนผ้า 12"/>
          <p:cNvSpPr/>
          <p:nvPr/>
        </p:nvSpPr>
        <p:spPr>
          <a:xfrm>
            <a:off x="854253" y="1745088"/>
            <a:ext cx="7476565" cy="4518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2298903" y="410996"/>
            <a:ext cx="4745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chemeClr val="bg1"/>
                </a:solidFill>
                <a:latin typeface="Arabica" panose="02000000000000000000" pitchFamily="2" charset="0"/>
                <a:cs typeface="Arabica" panose="02000000000000000000" pitchFamily="2" charset="0"/>
              </a:rPr>
              <a:t>การดำเนินงานโครงการอาหารกลางวัน</a:t>
            </a:r>
            <a:endParaRPr lang="th-TH" dirty="0">
              <a:solidFill>
                <a:schemeClr val="bg1"/>
              </a:solidFill>
              <a:latin typeface="Arabica" panose="02000000000000000000" pitchFamily="2" charset="0"/>
              <a:cs typeface="Arabica" panose="02000000000000000000" pitchFamily="2" charset="0"/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299" y="285838"/>
            <a:ext cx="4698413" cy="685714"/>
          </a:xfrm>
          <a:prstGeom prst="rect">
            <a:avLst/>
          </a:prstGeom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837" y="1861069"/>
            <a:ext cx="6433395" cy="4286250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946" y="5432612"/>
            <a:ext cx="1434114" cy="1183340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5" y="104622"/>
            <a:ext cx="1370080" cy="606546"/>
          </a:xfrm>
          <a:prstGeom prst="rect">
            <a:avLst/>
          </a:prstGeom>
        </p:spPr>
      </p:pic>
      <p:sp>
        <p:nvSpPr>
          <p:cNvPr id="14" name="กล่องข้อความ 13"/>
          <p:cNvSpPr txBox="1"/>
          <p:nvPr/>
        </p:nvSpPr>
        <p:spPr>
          <a:xfrm>
            <a:off x="1875678" y="1084600"/>
            <a:ext cx="59330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 smtClean="0">
                <a:solidFill>
                  <a:schemeClr val="bg1"/>
                </a:solidFill>
                <a:latin typeface="Arabica" panose="02000000000000000000" pitchFamily="2" charset="0"/>
                <a:cs typeface="Arabica" panose="02000000000000000000" pitchFamily="2" charset="0"/>
              </a:rPr>
              <a:t>จัดอาหารกลางวันที่มีคุณค่าทางโภชนาการ</a:t>
            </a:r>
            <a:endParaRPr lang="th-TH" sz="3200" dirty="0">
              <a:solidFill>
                <a:schemeClr val="bg1"/>
              </a:solidFill>
              <a:latin typeface="Arabica" panose="02000000000000000000" pitchFamily="2" charset="0"/>
              <a:cs typeface="Arabic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658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359269" y="1209600"/>
            <a:ext cx="8624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chemeClr val="bg1"/>
                </a:solidFill>
                <a:latin typeface="Arabica" panose="02000000000000000000" pitchFamily="2" charset="0"/>
                <a:cs typeface="Arabica" panose="02000000000000000000" pitchFamily="2" charset="0"/>
              </a:rPr>
              <a:t>ทุกโรงเรียนต้องจัดอาหาร</a:t>
            </a:r>
            <a:r>
              <a:rPr lang="th-TH" dirty="0" smtClean="0">
                <a:solidFill>
                  <a:schemeClr val="bg1"/>
                </a:solidFill>
                <a:latin typeface="Arabica" panose="02000000000000000000" pitchFamily="2" charset="0"/>
                <a:cs typeface="Arabica" panose="02000000000000000000" pitchFamily="2" charset="0"/>
              </a:rPr>
              <a:t>กลางวันโดย</a:t>
            </a:r>
            <a:r>
              <a:rPr lang="th-TH" dirty="0" smtClean="0">
                <a:solidFill>
                  <a:schemeClr val="bg1"/>
                </a:solidFill>
                <a:latin typeface="Arabica" panose="02000000000000000000" pitchFamily="2" charset="0"/>
                <a:cs typeface="Arabica" panose="02000000000000000000" pitchFamily="2" charset="0"/>
              </a:rPr>
              <a:t>ใช้โปรแกรม </a:t>
            </a:r>
            <a:r>
              <a:rPr lang="en-US" dirty="0" smtClean="0">
                <a:solidFill>
                  <a:schemeClr val="bg1"/>
                </a:solidFill>
                <a:latin typeface="Arabica" panose="02000000000000000000" pitchFamily="2" charset="0"/>
                <a:cs typeface="Arabica" panose="02000000000000000000" pitchFamily="2" charset="0"/>
              </a:rPr>
              <a:t>Thai School Lunch</a:t>
            </a:r>
            <a:endParaRPr lang="th-TH" dirty="0">
              <a:solidFill>
                <a:schemeClr val="bg1"/>
              </a:solidFill>
              <a:latin typeface="Arabica" panose="02000000000000000000" pitchFamily="2" charset="0"/>
              <a:cs typeface="Arabica" panose="02000000000000000000" pitchFamily="2" charset="0"/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2298903" y="410996"/>
            <a:ext cx="4745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chemeClr val="bg1"/>
                </a:solidFill>
                <a:latin typeface="Arabica" panose="02000000000000000000" pitchFamily="2" charset="0"/>
                <a:cs typeface="Arabica" panose="02000000000000000000" pitchFamily="2" charset="0"/>
              </a:rPr>
              <a:t>การดำเนินงานโครงการอาหารกลางวัน</a:t>
            </a:r>
            <a:endParaRPr lang="th-TH" dirty="0">
              <a:solidFill>
                <a:schemeClr val="bg1"/>
              </a:solidFill>
              <a:latin typeface="Arabica" panose="02000000000000000000" pitchFamily="2" charset="0"/>
              <a:cs typeface="Arabica" panose="02000000000000000000" pitchFamily="2" charset="0"/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299" y="285838"/>
            <a:ext cx="4698413" cy="685714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0868"/>
            <a:ext cx="9144000" cy="2941837"/>
          </a:xfrm>
          <a:prstGeom prst="rect">
            <a:avLst/>
          </a:prstGeom>
        </p:spPr>
      </p:pic>
      <p:sp>
        <p:nvSpPr>
          <p:cNvPr id="11" name="สี่เหลี่ยมผืนผ้า 10"/>
          <p:cNvSpPr/>
          <p:nvPr/>
        </p:nvSpPr>
        <p:spPr>
          <a:xfrm>
            <a:off x="1053693" y="5263643"/>
            <a:ext cx="5745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abica" panose="02000000000000000000" pitchFamily="2" charset="0"/>
                <a:cs typeface="Arabica" panose="02000000000000000000" pitchFamily="2" charset="0"/>
              </a:rPr>
              <a:t>https://www.thaischoollunch.in.th/</a:t>
            </a:r>
            <a:endParaRPr lang="th-TH" dirty="0">
              <a:solidFill>
                <a:schemeClr val="bg1"/>
              </a:solidFill>
              <a:latin typeface="Arabica" panose="02000000000000000000" pitchFamily="2" charset="0"/>
              <a:cs typeface="Arabica" panose="02000000000000000000" pitchFamily="2" charset="0"/>
            </a:endParaRPr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5" y="104622"/>
            <a:ext cx="1370080" cy="60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20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359269" y="1096710"/>
            <a:ext cx="8624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chemeClr val="bg1"/>
                </a:solidFill>
                <a:latin typeface="Arabica" panose="02000000000000000000" pitchFamily="2" charset="0"/>
                <a:cs typeface="Arabica" panose="02000000000000000000" pitchFamily="2" charset="0"/>
              </a:rPr>
              <a:t>ทุกโรงเรียนต้องจัดอาหารกลางวันโดยใช้โปรแกรม </a:t>
            </a:r>
            <a:r>
              <a:rPr lang="en-US" dirty="0" smtClean="0">
                <a:solidFill>
                  <a:schemeClr val="bg1"/>
                </a:solidFill>
                <a:latin typeface="Arabica" panose="02000000000000000000" pitchFamily="2" charset="0"/>
                <a:cs typeface="Arabica" panose="02000000000000000000" pitchFamily="2" charset="0"/>
              </a:rPr>
              <a:t>Thai School Lunch</a:t>
            </a:r>
            <a:endParaRPr lang="th-TH" dirty="0">
              <a:solidFill>
                <a:schemeClr val="bg1"/>
              </a:solidFill>
              <a:latin typeface="Arabica" panose="02000000000000000000" pitchFamily="2" charset="0"/>
              <a:cs typeface="Arabica" panose="02000000000000000000" pitchFamily="2" charset="0"/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2298903" y="410996"/>
            <a:ext cx="4745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chemeClr val="bg1"/>
                </a:solidFill>
                <a:latin typeface="Arabica" panose="02000000000000000000" pitchFamily="2" charset="0"/>
                <a:cs typeface="Arabica" panose="02000000000000000000" pitchFamily="2" charset="0"/>
              </a:rPr>
              <a:t>การดำเนินงานโครงการอาหารกลางวัน</a:t>
            </a:r>
            <a:endParaRPr lang="th-TH" dirty="0">
              <a:solidFill>
                <a:schemeClr val="bg1"/>
              </a:solidFill>
              <a:latin typeface="Arabica" panose="02000000000000000000" pitchFamily="2" charset="0"/>
              <a:cs typeface="Arabica" panose="02000000000000000000" pitchFamily="2" charset="0"/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299" y="285838"/>
            <a:ext cx="4698413" cy="685714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0120"/>
            <a:ext cx="9144000" cy="1673595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1053693" y="5263643"/>
            <a:ext cx="5745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abica" panose="02000000000000000000" pitchFamily="2" charset="0"/>
                <a:cs typeface="Arabica" panose="02000000000000000000" pitchFamily="2" charset="0"/>
              </a:rPr>
              <a:t>https://www.thaischoollunch.in.th/</a:t>
            </a:r>
            <a:endParaRPr lang="th-TH" dirty="0">
              <a:solidFill>
                <a:schemeClr val="bg1"/>
              </a:solidFill>
              <a:latin typeface="Arabica" panose="02000000000000000000" pitchFamily="2" charset="0"/>
              <a:cs typeface="Arabica" panose="02000000000000000000" pitchFamily="2" charset="0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4220"/>
            <a:ext cx="9144000" cy="1648918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5" y="104622"/>
            <a:ext cx="1370080" cy="60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184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วงรี 12"/>
          <p:cNvSpPr/>
          <p:nvPr/>
        </p:nvSpPr>
        <p:spPr>
          <a:xfrm>
            <a:off x="6819457" y="1063827"/>
            <a:ext cx="1607483" cy="1607483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วงรี 11"/>
          <p:cNvSpPr/>
          <p:nvPr/>
        </p:nvSpPr>
        <p:spPr>
          <a:xfrm>
            <a:off x="4720300" y="1888855"/>
            <a:ext cx="1607483" cy="1607483"/>
          </a:xfrm>
          <a:prstGeom prst="ellipse">
            <a:avLst/>
          </a:prstGeom>
          <a:solidFill>
            <a:srgbClr val="FFC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วงรี 10"/>
          <p:cNvSpPr/>
          <p:nvPr/>
        </p:nvSpPr>
        <p:spPr>
          <a:xfrm>
            <a:off x="2621143" y="2329951"/>
            <a:ext cx="1607483" cy="1607483"/>
          </a:xfrm>
          <a:prstGeom prst="ellipse">
            <a:avLst/>
          </a:prstGeom>
          <a:solidFill>
            <a:srgbClr val="00B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วงรี 9"/>
          <p:cNvSpPr/>
          <p:nvPr/>
        </p:nvSpPr>
        <p:spPr>
          <a:xfrm>
            <a:off x="476381" y="2819402"/>
            <a:ext cx="1607483" cy="1607483"/>
          </a:xfrm>
          <a:prstGeom prst="ellipse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522776" y="4682865"/>
            <a:ext cx="8297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bg1"/>
                </a:solidFill>
                <a:latin typeface="Arabica" panose="02000000000000000000" pitchFamily="2" charset="0"/>
                <a:cs typeface="Arabica" panose="02000000000000000000" pitchFamily="2" charset="0"/>
              </a:rPr>
              <a:t>หากมี</a:t>
            </a:r>
            <a:r>
              <a:rPr lang="th-TH" dirty="0" smtClean="0">
                <a:solidFill>
                  <a:schemeClr val="bg1"/>
                </a:solidFill>
                <a:latin typeface="Arabica" panose="02000000000000000000" pitchFamily="2" charset="0"/>
                <a:cs typeface="Arabica" panose="02000000000000000000" pitchFamily="2" charset="0"/>
              </a:rPr>
              <a:t>ปัญหาโรงเรียนควร</a:t>
            </a:r>
            <a:r>
              <a:rPr lang="th-TH" dirty="0" smtClean="0">
                <a:solidFill>
                  <a:schemeClr val="bg1"/>
                </a:solidFill>
                <a:latin typeface="Arabica" panose="02000000000000000000" pitchFamily="2" charset="0"/>
                <a:cs typeface="Arabica" panose="02000000000000000000" pitchFamily="2" charset="0"/>
              </a:rPr>
              <a:t>ประสานเขตพื้นที่เพื่อประสานท้องถิ่นจังหวัดและผู้ว่าราชการจังหวัดต่อไป</a:t>
            </a:r>
            <a:endParaRPr lang="th-TH" dirty="0">
              <a:solidFill>
                <a:schemeClr val="bg1"/>
              </a:solidFill>
              <a:latin typeface="Arabica" panose="02000000000000000000" pitchFamily="2" charset="0"/>
              <a:cs typeface="Arabica" panose="02000000000000000000" pitchFamily="2" charset="0"/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2298903" y="410996"/>
            <a:ext cx="4745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chemeClr val="bg1"/>
                </a:solidFill>
                <a:latin typeface="Arabica" panose="02000000000000000000" pitchFamily="2" charset="0"/>
                <a:cs typeface="Arabica" panose="02000000000000000000" pitchFamily="2" charset="0"/>
              </a:rPr>
              <a:t>การดำเนินงานโครงการอาหารกลางวัน</a:t>
            </a:r>
            <a:endParaRPr lang="th-TH" dirty="0">
              <a:solidFill>
                <a:schemeClr val="bg1"/>
              </a:solidFill>
              <a:latin typeface="Arabica" panose="02000000000000000000" pitchFamily="2" charset="0"/>
              <a:cs typeface="Arabica" panose="02000000000000000000" pitchFamily="2" charset="0"/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299" y="285838"/>
            <a:ext cx="4698413" cy="685714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674885" y="3374921"/>
            <a:ext cx="1156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solidFill>
                  <a:schemeClr val="bg1"/>
                </a:solidFill>
                <a:latin typeface="Arabica" panose="02000000000000000000" pitchFamily="2" charset="0"/>
                <a:cs typeface="Arabica" panose="02000000000000000000" pitchFamily="2" charset="0"/>
              </a:rPr>
              <a:t>โรงเรียน</a:t>
            </a:r>
            <a:endParaRPr lang="th-TH" dirty="0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792339" y="2656639"/>
            <a:ext cx="126509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dirty="0" err="1" smtClean="0">
                <a:solidFill>
                  <a:schemeClr val="bg1"/>
                </a:solidFill>
                <a:latin typeface="Arabica" panose="02000000000000000000" pitchFamily="2" charset="0"/>
                <a:cs typeface="Arabica" panose="02000000000000000000" pitchFamily="2" charset="0"/>
              </a:rPr>
              <a:t>สพป</a:t>
            </a:r>
            <a:r>
              <a:rPr lang="th-TH" dirty="0" smtClean="0">
                <a:solidFill>
                  <a:schemeClr val="bg1"/>
                </a:solidFill>
                <a:latin typeface="Arabica" panose="02000000000000000000" pitchFamily="2" charset="0"/>
                <a:cs typeface="Arabica" panose="02000000000000000000" pitchFamily="2" charset="0"/>
              </a:rPr>
              <a:t>.</a:t>
            </a:r>
          </a:p>
          <a:p>
            <a:pPr algn="ctr"/>
            <a:r>
              <a:rPr lang="th-TH" dirty="0" smtClean="0">
                <a:solidFill>
                  <a:schemeClr val="bg1"/>
                </a:solidFill>
                <a:latin typeface="Arabica" panose="02000000000000000000" pitchFamily="2" charset="0"/>
                <a:cs typeface="Arabica" panose="02000000000000000000" pitchFamily="2" charset="0"/>
              </a:rPr>
              <a:t>ต้นสังกัด</a:t>
            </a:r>
            <a:endParaRPr lang="th-TH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792159" y="2215543"/>
            <a:ext cx="14637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dirty="0" smtClean="0">
                <a:solidFill>
                  <a:schemeClr val="bg1"/>
                </a:solidFill>
                <a:latin typeface="Arabica" panose="02000000000000000000" pitchFamily="2" charset="0"/>
                <a:cs typeface="Arabica" panose="02000000000000000000" pitchFamily="2" charset="0"/>
              </a:rPr>
              <a:t>ท้องถิ่นจังหวัด</a:t>
            </a:r>
            <a:endParaRPr lang="th-TH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6797233" y="1390515"/>
            <a:ext cx="16519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dirty="0">
                <a:solidFill>
                  <a:schemeClr val="bg1"/>
                </a:solidFill>
                <a:latin typeface="Arabica" panose="02000000000000000000" pitchFamily="2" charset="0"/>
                <a:cs typeface="Arabica" panose="02000000000000000000" pitchFamily="2" charset="0"/>
              </a:rPr>
              <a:t>ผู้ว่าราชการจังหวัด</a:t>
            </a:r>
            <a:endParaRPr lang="th-TH" dirty="0"/>
          </a:p>
        </p:txBody>
      </p:sp>
      <p:pic>
        <p:nvPicPr>
          <p:cNvPr id="14" name="รูปภาพ 1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6213E"/>
              </a:clrFrom>
              <a:clrTo>
                <a:srgbClr val="06213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73420" flipH="1">
            <a:off x="2149652" y="3661736"/>
            <a:ext cx="851773" cy="851773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6213E"/>
              </a:clrFrom>
              <a:clrTo>
                <a:srgbClr val="06213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73420" flipH="1">
            <a:off x="4202414" y="3184859"/>
            <a:ext cx="851773" cy="851773"/>
          </a:xfrm>
          <a:prstGeom prst="rect">
            <a:avLst/>
          </a:prstGeom>
        </p:spPr>
      </p:pic>
      <p:pic>
        <p:nvPicPr>
          <p:cNvPr id="16" name="รูปภาพ 1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6213E"/>
              </a:clrFrom>
              <a:clrTo>
                <a:srgbClr val="06213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73420" flipH="1">
            <a:off x="6455218" y="2476682"/>
            <a:ext cx="851773" cy="851773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6213E"/>
              </a:clrFrom>
              <a:clrTo>
                <a:srgbClr val="06213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6556" flipH="1" flipV="1">
            <a:off x="1768939" y="2314724"/>
            <a:ext cx="851773" cy="851773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6213E"/>
              </a:clrFrom>
              <a:clrTo>
                <a:srgbClr val="06213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6556" flipH="1" flipV="1">
            <a:off x="3905018" y="1796089"/>
            <a:ext cx="851773" cy="851773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6213E"/>
              </a:clrFrom>
              <a:clrTo>
                <a:srgbClr val="06213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6556" flipH="1" flipV="1">
            <a:off x="5910933" y="1270428"/>
            <a:ext cx="851773" cy="851773"/>
          </a:xfrm>
          <a:prstGeom prst="rect">
            <a:avLst/>
          </a:prstGeom>
        </p:spPr>
      </p:pic>
      <p:pic>
        <p:nvPicPr>
          <p:cNvPr id="20" name="รูปภาพ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5" y="104622"/>
            <a:ext cx="1370080" cy="60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334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/>
          <p:cNvSpPr txBox="1"/>
          <p:nvPr/>
        </p:nvSpPr>
        <p:spPr>
          <a:xfrm>
            <a:off x="1831459" y="407895"/>
            <a:ext cx="5160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chemeClr val="bg1"/>
                </a:solidFill>
                <a:latin typeface="Arabica" panose="02000000000000000000" pitchFamily="2" charset="0"/>
                <a:cs typeface="Arabica" panose="02000000000000000000" pitchFamily="2" charset="0"/>
              </a:rPr>
              <a:t>นักเรียนควรได้รับอาหารเสริม(นม)โรงเรียน</a:t>
            </a:r>
            <a:endParaRPr lang="th-TH" dirty="0">
              <a:solidFill>
                <a:schemeClr val="bg1"/>
              </a:solidFill>
              <a:latin typeface="Arabica" panose="02000000000000000000" pitchFamily="2" charset="0"/>
              <a:cs typeface="Arabica" panose="02000000000000000000" pitchFamily="2" charset="0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60" y="1781532"/>
            <a:ext cx="7542959" cy="4224058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576" y="1077242"/>
            <a:ext cx="2027369" cy="1955475"/>
          </a:xfrm>
          <a:prstGeom prst="rect">
            <a:avLst/>
          </a:prstGeom>
        </p:spPr>
      </p:pic>
      <p:sp>
        <p:nvSpPr>
          <p:cNvPr id="12" name="กล่องข้อความ 11"/>
          <p:cNvSpPr txBox="1"/>
          <p:nvPr/>
        </p:nvSpPr>
        <p:spPr>
          <a:xfrm>
            <a:off x="7492435" y="1373244"/>
            <a:ext cx="13580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dirty="0" smtClean="0">
                <a:solidFill>
                  <a:schemeClr val="bg1"/>
                </a:solidFill>
                <a:latin typeface="Arabica" panose="02000000000000000000" pitchFamily="2" charset="0"/>
                <a:cs typeface="Arabica" panose="02000000000000000000" pitchFamily="2" charset="0"/>
              </a:rPr>
              <a:t>นม</a:t>
            </a:r>
          </a:p>
          <a:p>
            <a:pPr algn="ctr"/>
            <a:r>
              <a:rPr lang="th-TH" dirty="0" smtClean="0">
                <a:solidFill>
                  <a:schemeClr val="bg1"/>
                </a:solidFill>
                <a:latin typeface="Arabica" panose="02000000000000000000" pitchFamily="2" charset="0"/>
                <a:cs typeface="Arabica" panose="02000000000000000000" pitchFamily="2" charset="0"/>
              </a:rPr>
              <a:t>ชนิด</a:t>
            </a:r>
            <a:r>
              <a:rPr lang="en-US" dirty="0" smtClean="0">
                <a:solidFill>
                  <a:schemeClr val="bg1"/>
                </a:solidFill>
                <a:latin typeface="Arabica" panose="02000000000000000000" pitchFamily="2" charset="0"/>
                <a:cs typeface="Arabica" panose="02000000000000000000" pitchFamily="2" charset="0"/>
              </a:rPr>
              <a:t> UHT</a:t>
            </a:r>
            <a:endParaRPr lang="th-TH" dirty="0">
              <a:solidFill>
                <a:schemeClr val="bg1"/>
              </a:solidFill>
              <a:latin typeface="Arabica" panose="02000000000000000000" pitchFamily="2" charset="0"/>
              <a:cs typeface="Arabica" panose="02000000000000000000" pitchFamily="2" charset="0"/>
            </a:endParaRPr>
          </a:p>
        </p:txBody>
      </p:sp>
      <p:sp>
        <p:nvSpPr>
          <p:cNvPr id="13" name="กล่องข้อความ 12"/>
          <p:cNvSpPr txBox="1"/>
          <p:nvPr/>
        </p:nvSpPr>
        <p:spPr>
          <a:xfrm>
            <a:off x="1424335" y="6124140"/>
            <a:ext cx="2725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chemeClr val="bg1"/>
                </a:solidFill>
                <a:latin typeface="Arabica" panose="02000000000000000000" pitchFamily="2" charset="0"/>
                <a:cs typeface="Arabica" panose="02000000000000000000" pitchFamily="2" charset="0"/>
              </a:rPr>
              <a:t>นม ชนิด พาส</a:t>
            </a:r>
            <a:r>
              <a:rPr lang="th-TH" dirty="0" err="1" smtClean="0">
                <a:solidFill>
                  <a:schemeClr val="bg1"/>
                </a:solidFill>
                <a:latin typeface="Arabica" panose="02000000000000000000" pitchFamily="2" charset="0"/>
                <a:cs typeface="Arabica" panose="02000000000000000000" pitchFamily="2" charset="0"/>
              </a:rPr>
              <a:t>เจอร์ไรส์</a:t>
            </a:r>
            <a:endParaRPr lang="th-TH" dirty="0">
              <a:solidFill>
                <a:schemeClr val="bg1"/>
              </a:solidFill>
              <a:latin typeface="Arabica" panose="02000000000000000000" pitchFamily="2" charset="0"/>
              <a:cs typeface="Arabica" panose="02000000000000000000" pitchFamily="2" charset="0"/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6213E"/>
              </a:clrFrom>
              <a:clrTo>
                <a:srgbClr val="06213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39097" y="2242762"/>
            <a:ext cx="1338542" cy="1338542"/>
          </a:xfrm>
          <a:prstGeom prst="rect">
            <a:avLst/>
          </a:prstGeom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6213E"/>
              </a:clrFrom>
              <a:clrTo>
                <a:srgbClr val="06213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98903" y="4860271"/>
            <a:ext cx="1338542" cy="1338542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299" y="285838"/>
            <a:ext cx="4698413" cy="685714"/>
          </a:xfrm>
          <a:prstGeom prst="rect">
            <a:avLst/>
          </a:prstGeom>
        </p:spPr>
      </p:pic>
      <p:pic>
        <p:nvPicPr>
          <p:cNvPr id="16" name="รูปภาพ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5" y="104622"/>
            <a:ext cx="1370080" cy="60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419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76518" y="1854836"/>
            <a:ext cx="6373906" cy="421200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กล่องข้อความ 12"/>
          <p:cNvSpPr txBox="1"/>
          <p:nvPr/>
        </p:nvSpPr>
        <p:spPr>
          <a:xfrm>
            <a:off x="3276735" y="971552"/>
            <a:ext cx="2725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chemeClr val="bg1"/>
                </a:solidFill>
                <a:latin typeface="Arabica" panose="02000000000000000000" pitchFamily="2" charset="0"/>
                <a:cs typeface="Arabica" panose="02000000000000000000" pitchFamily="2" charset="0"/>
              </a:rPr>
              <a:t>นม ชนิด พาส</a:t>
            </a:r>
            <a:r>
              <a:rPr lang="th-TH" dirty="0" err="1" smtClean="0">
                <a:solidFill>
                  <a:schemeClr val="bg1"/>
                </a:solidFill>
                <a:latin typeface="Arabica" panose="02000000000000000000" pitchFamily="2" charset="0"/>
                <a:cs typeface="Arabica" panose="02000000000000000000" pitchFamily="2" charset="0"/>
              </a:rPr>
              <a:t>เจอร์ไรส์</a:t>
            </a:r>
            <a:endParaRPr lang="th-TH" dirty="0">
              <a:solidFill>
                <a:schemeClr val="bg1"/>
              </a:solidFill>
              <a:latin typeface="Arabica" panose="02000000000000000000" pitchFamily="2" charset="0"/>
              <a:cs typeface="Arabica" panose="02000000000000000000" pitchFamily="2" charset="0"/>
            </a:endParaRP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2298903" y="410996"/>
            <a:ext cx="4681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chemeClr val="bg1"/>
                </a:solidFill>
                <a:latin typeface="Arabica" panose="02000000000000000000" pitchFamily="2" charset="0"/>
                <a:cs typeface="Arabica" panose="02000000000000000000" pitchFamily="2" charset="0"/>
              </a:rPr>
              <a:t>การเก็บรักษาอาหารเสริม(นม)โรงเรียน</a:t>
            </a:r>
            <a:endParaRPr lang="th-TH" dirty="0">
              <a:solidFill>
                <a:schemeClr val="bg1"/>
              </a:solidFill>
              <a:latin typeface="Arabica" panose="02000000000000000000" pitchFamily="2" charset="0"/>
              <a:cs typeface="Arabica" panose="02000000000000000000" pitchFamily="2" charset="0"/>
            </a:endParaRPr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299" y="285838"/>
            <a:ext cx="4698413" cy="685714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4" y="2013489"/>
            <a:ext cx="6075374" cy="3417397"/>
          </a:xfrm>
          <a:prstGeom prst="rect">
            <a:avLst/>
          </a:prstGeom>
        </p:spPr>
      </p:pic>
      <p:sp>
        <p:nvSpPr>
          <p:cNvPr id="7" name="วงรี 6"/>
          <p:cNvSpPr/>
          <p:nvPr/>
        </p:nvSpPr>
        <p:spPr>
          <a:xfrm>
            <a:off x="6168597" y="1331616"/>
            <a:ext cx="2595282" cy="2595282"/>
          </a:xfrm>
          <a:prstGeom prst="ellipse">
            <a:avLst/>
          </a:prstGeom>
          <a:solidFill>
            <a:srgbClr val="0070C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กล่องข้อความ 14"/>
          <p:cNvSpPr txBox="1"/>
          <p:nvPr/>
        </p:nvSpPr>
        <p:spPr>
          <a:xfrm>
            <a:off x="6388913" y="1721316"/>
            <a:ext cx="21546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solidFill>
                  <a:schemeClr val="bg1"/>
                </a:solidFill>
                <a:latin typeface="Arabica" panose="02000000000000000000" pitchFamily="2" charset="0"/>
                <a:cs typeface="Arabica" panose="02000000000000000000" pitchFamily="2" charset="0"/>
              </a:rPr>
              <a:t>แจกนมให้นร.</a:t>
            </a:r>
          </a:p>
          <a:p>
            <a:pPr algn="ctr"/>
            <a:r>
              <a:rPr lang="th-TH" dirty="0" smtClean="0">
                <a:solidFill>
                  <a:schemeClr val="bg1"/>
                </a:solidFill>
                <a:latin typeface="Arabica" panose="02000000000000000000" pitchFamily="2" charset="0"/>
                <a:cs typeface="Arabica" panose="02000000000000000000" pitchFamily="2" charset="0"/>
              </a:rPr>
              <a:t>เร็วที่สุดไม่เกิน </a:t>
            </a:r>
          </a:p>
          <a:p>
            <a:pPr algn="ctr"/>
            <a:r>
              <a:rPr lang="th-TH" dirty="0" smtClean="0">
                <a:solidFill>
                  <a:schemeClr val="bg1"/>
                </a:solidFill>
                <a:latin typeface="Arabica" panose="02000000000000000000" pitchFamily="2" charset="0"/>
                <a:cs typeface="Arabica" panose="02000000000000000000" pitchFamily="2" charset="0"/>
              </a:rPr>
              <a:t>9 ชม.หลังจากรับนมจากผู้ผลิต</a:t>
            </a:r>
            <a:endParaRPr lang="th-TH" dirty="0">
              <a:solidFill>
                <a:schemeClr val="bg1"/>
              </a:solidFill>
              <a:latin typeface="Arabica" panose="02000000000000000000" pitchFamily="2" charset="0"/>
              <a:cs typeface="Arabica" panose="02000000000000000000" pitchFamily="2" charset="0"/>
            </a:endParaRPr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935" y="5589539"/>
            <a:ext cx="4074570" cy="1167251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5" y="104622"/>
            <a:ext cx="1370080" cy="60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68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76518" y="1854836"/>
            <a:ext cx="6373906" cy="421200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กล่องข้อความ 12"/>
          <p:cNvSpPr txBox="1"/>
          <p:nvPr/>
        </p:nvSpPr>
        <p:spPr>
          <a:xfrm>
            <a:off x="3276735" y="971552"/>
            <a:ext cx="2725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chemeClr val="bg1"/>
                </a:solidFill>
                <a:latin typeface="Arabica" panose="02000000000000000000" pitchFamily="2" charset="0"/>
                <a:cs typeface="Arabica" panose="02000000000000000000" pitchFamily="2" charset="0"/>
              </a:rPr>
              <a:t>นม ชนิด พาส</a:t>
            </a:r>
            <a:r>
              <a:rPr lang="th-TH" dirty="0" err="1" smtClean="0">
                <a:solidFill>
                  <a:schemeClr val="bg1"/>
                </a:solidFill>
                <a:latin typeface="Arabica" panose="02000000000000000000" pitchFamily="2" charset="0"/>
                <a:cs typeface="Arabica" panose="02000000000000000000" pitchFamily="2" charset="0"/>
              </a:rPr>
              <a:t>เจอร์ไรส์</a:t>
            </a:r>
            <a:endParaRPr lang="th-TH" dirty="0">
              <a:solidFill>
                <a:schemeClr val="bg1"/>
              </a:solidFill>
              <a:latin typeface="Arabica" panose="02000000000000000000" pitchFamily="2" charset="0"/>
              <a:cs typeface="Arabica" panose="02000000000000000000" pitchFamily="2" charset="0"/>
            </a:endParaRP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2298903" y="410996"/>
            <a:ext cx="4681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chemeClr val="bg1"/>
                </a:solidFill>
                <a:latin typeface="Arabica" panose="02000000000000000000" pitchFamily="2" charset="0"/>
                <a:cs typeface="Arabica" panose="02000000000000000000" pitchFamily="2" charset="0"/>
              </a:rPr>
              <a:t>การเก็บรักษาอาหารเสริม(นม)โรงเรียน</a:t>
            </a:r>
            <a:endParaRPr lang="th-TH" dirty="0">
              <a:solidFill>
                <a:schemeClr val="bg1"/>
              </a:solidFill>
              <a:latin typeface="Arabica" panose="02000000000000000000" pitchFamily="2" charset="0"/>
              <a:cs typeface="Arabica" panose="02000000000000000000" pitchFamily="2" charset="0"/>
            </a:endParaRPr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299" y="285838"/>
            <a:ext cx="4698413" cy="685714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5" t="11176" r="13137"/>
          <a:stretch/>
        </p:blipFill>
        <p:spPr>
          <a:xfrm rot="5400000">
            <a:off x="1606924" y="915077"/>
            <a:ext cx="3913094" cy="6091518"/>
          </a:xfrm>
          <a:prstGeom prst="rect">
            <a:avLst/>
          </a:prstGeom>
        </p:spPr>
      </p:pic>
      <p:sp>
        <p:nvSpPr>
          <p:cNvPr id="7" name="วงรี 6"/>
          <p:cNvSpPr/>
          <p:nvPr/>
        </p:nvSpPr>
        <p:spPr>
          <a:xfrm>
            <a:off x="6168597" y="1331616"/>
            <a:ext cx="2595282" cy="2595282"/>
          </a:xfrm>
          <a:prstGeom prst="ellipse">
            <a:avLst/>
          </a:prstGeom>
          <a:solidFill>
            <a:srgbClr val="0070C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กล่องข้อความ 14"/>
          <p:cNvSpPr txBox="1"/>
          <p:nvPr/>
        </p:nvSpPr>
        <p:spPr>
          <a:xfrm>
            <a:off x="6388913" y="1936759"/>
            <a:ext cx="21546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solidFill>
                  <a:schemeClr val="bg1"/>
                </a:solidFill>
                <a:latin typeface="Arabica" panose="02000000000000000000" pitchFamily="2" charset="0"/>
                <a:cs typeface="Arabica" panose="02000000000000000000" pitchFamily="2" charset="0"/>
              </a:rPr>
              <a:t>เก็บไว้ในที่</a:t>
            </a:r>
            <a:r>
              <a:rPr lang="th-TH" dirty="0">
                <a:solidFill>
                  <a:schemeClr val="bg1"/>
                </a:solidFill>
                <a:latin typeface="Arabica" panose="02000000000000000000" pitchFamily="2" charset="0"/>
                <a:cs typeface="Arabica" panose="02000000000000000000" pitchFamily="2" charset="0"/>
              </a:rPr>
              <a:t>มีความ</a:t>
            </a:r>
            <a:r>
              <a:rPr lang="th-TH" dirty="0" smtClean="0">
                <a:solidFill>
                  <a:schemeClr val="bg1"/>
                </a:solidFill>
                <a:latin typeface="Arabica" panose="02000000000000000000" pitchFamily="2" charset="0"/>
                <a:cs typeface="Arabica" panose="02000000000000000000" pitchFamily="2" charset="0"/>
              </a:rPr>
              <a:t>เย็นไม่</a:t>
            </a:r>
            <a:r>
              <a:rPr lang="th-TH" dirty="0">
                <a:solidFill>
                  <a:schemeClr val="bg1"/>
                </a:solidFill>
                <a:latin typeface="Arabica" panose="02000000000000000000" pitchFamily="2" charset="0"/>
                <a:cs typeface="Arabica" panose="02000000000000000000" pitchFamily="2" charset="0"/>
              </a:rPr>
              <a:t>เกิน 8 องศาเซลเซียส</a:t>
            </a:r>
            <a:endParaRPr lang="th-TH" dirty="0">
              <a:solidFill>
                <a:schemeClr val="bg1"/>
              </a:solidFill>
              <a:latin typeface="Arabica" panose="02000000000000000000" pitchFamily="2" charset="0"/>
              <a:cs typeface="Arabica" panose="02000000000000000000" pitchFamily="2" charset="0"/>
            </a:endParaRPr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5" y="104622"/>
            <a:ext cx="1370080" cy="60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478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76518" y="1854836"/>
            <a:ext cx="6373906" cy="421200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กล่องข้อความ 12"/>
          <p:cNvSpPr txBox="1"/>
          <p:nvPr/>
        </p:nvSpPr>
        <p:spPr>
          <a:xfrm>
            <a:off x="3276735" y="971552"/>
            <a:ext cx="2725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chemeClr val="bg1"/>
                </a:solidFill>
                <a:latin typeface="Arabica" panose="02000000000000000000" pitchFamily="2" charset="0"/>
                <a:cs typeface="Arabica" panose="02000000000000000000" pitchFamily="2" charset="0"/>
              </a:rPr>
              <a:t>นม ชนิด พาส</a:t>
            </a:r>
            <a:r>
              <a:rPr lang="th-TH" dirty="0" err="1" smtClean="0">
                <a:solidFill>
                  <a:schemeClr val="bg1"/>
                </a:solidFill>
                <a:latin typeface="Arabica" panose="02000000000000000000" pitchFamily="2" charset="0"/>
                <a:cs typeface="Arabica" panose="02000000000000000000" pitchFamily="2" charset="0"/>
              </a:rPr>
              <a:t>เจอร์ไรส์</a:t>
            </a:r>
            <a:endParaRPr lang="th-TH" dirty="0">
              <a:solidFill>
                <a:schemeClr val="bg1"/>
              </a:solidFill>
              <a:latin typeface="Arabica" panose="02000000000000000000" pitchFamily="2" charset="0"/>
              <a:cs typeface="Arabica" panose="02000000000000000000" pitchFamily="2" charset="0"/>
            </a:endParaRP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2298903" y="410996"/>
            <a:ext cx="4681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chemeClr val="bg1"/>
                </a:solidFill>
                <a:latin typeface="Arabica" panose="02000000000000000000" pitchFamily="2" charset="0"/>
                <a:cs typeface="Arabica" panose="02000000000000000000" pitchFamily="2" charset="0"/>
              </a:rPr>
              <a:t>การเก็บรักษาอาหารเสริม(นม)โรงเรียน</a:t>
            </a:r>
            <a:endParaRPr lang="th-TH" dirty="0">
              <a:solidFill>
                <a:schemeClr val="bg1"/>
              </a:solidFill>
              <a:latin typeface="Arabica" panose="02000000000000000000" pitchFamily="2" charset="0"/>
              <a:cs typeface="Arabica" panose="02000000000000000000" pitchFamily="2" charset="0"/>
            </a:endParaRPr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299" y="285838"/>
            <a:ext cx="4698413" cy="685714"/>
          </a:xfrm>
          <a:prstGeom prst="rect">
            <a:avLst/>
          </a:prstGeom>
        </p:spPr>
      </p:pic>
      <p:sp>
        <p:nvSpPr>
          <p:cNvPr id="7" name="วงรี 6"/>
          <p:cNvSpPr/>
          <p:nvPr/>
        </p:nvSpPr>
        <p:spPr>
          <a:xfrm>
            <a:off x="6168597" y="1331616"/>
            <a:ext cx="2595282" cy="2595282"/>
          </a:xfrm>
          <a:prstGeom prst="ellipse">
            <a:avLst/>
          </a:prstGeom>
          <a:solidFill>
            <a:srgbClr val="0070C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กล่องข้อความ 14"/>
          <p:cNvSpPr txBox="1"/>
          <p:nvPr/>
        </p:nvSpPr>
        <p:spPr>
          <a:xfrm>
            <a:off x="6388913" y="1936759"/>
            <a:ext cx="21546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solidFill>
                  <a:schemeClr val="bg1"/>
                </a:solidFill>
                <a:latin typeface="Arabica" panose="02000000000000000000" pitchFamily="2" charset="0"/>
                <a:cs typeface="Arabica" panose="02000000000000000000" pitchFamily="2" charset="0"/>
              </a:rPr>
              <a:t>โรงเรียนควรมีเทอร์โมมิเตอร์</a:t>
            </a:r>
          </a:p>
          <a:p>
            <a:pPr algn="ctr"/>
            <a:r>
              <a:rPr lang="th-TH" dirty="0" smtClean="0">
                <a:solidFill>
                  <a:schemeClr val="bg1"/>
                </a:solidFill>
                <a:latin typeface="Arabica" panose="02000000000000000000" pitchFamily="2" charset="0"/>
                <a:cs typeface="Arabica" panose="02000000000000000000" pitchFamily="2" charset="0"/>
              </a:rPr>
              <a:t>ชนิดก้านเหล็ก</a:t>
            </a:r>
            <a:endParaRPr lang="th-TH" dirty="0">
              <a:solidFill>
                <a:schemeClr val="bg1"/>
              </a:solidFill>
              <a:latin typeface="Arabica" panose="02000000000000000000" pitchFamily="2" charset="0"/>
              <a:cs typeface="Arabica" panose="02000000000000000000" pitchFamily="2" charset="0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541" y="2897338"/>
            <a:ext cx="3810000" cy="2571750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5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6518" y="2629256"/>
            <a:ext cx="3432446" cy="3432446"/>
          </a:xfrm>
          <a:prstGeom prst="rect">
            <a:avLst/>
          </a:prstGeom>
        </p:spPr>
      </p:pic>
      <p:sp>
        <p:nvSpPr>
          <p:cNvPr id="12" name="กล่องข้อความ 11"/>
          <p:cNvSpPr txBox="1"/>
          <p:nvPr/>
        </p:nvSpPr>
        <p:spPr>
          <a:xfrm>
            <a:off x="384965" y="4607313"/>
            <a:ext cx="21546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latin typeface="Arabica" panose="02000000000000000000" pitchFamily="2" charset="0"/>
                <a:cs typeface="Arabica" panose="02000000000000000000" pitchFamily="2" charset="0"/>
              </a:rPr>
              <a:t>เทอร์โมมิเตอร์</a:t>
            </a:r>
          </a:p>
          <a:p>
            <a:pPr algn="ctr"/>
            <a:r>
              <a:rPr lang="th-TH" dirty="0" smtClean="0">
                <a:latin typeface="Arabica" panose="02000000000000000000" pitchFamily="2" charset="0"/>
                <a:cs typeface="Arabica" panose="02000000000000000000" pitchFamily="2" charset="0"/>
              </a:rPr>
              <a:t>ก้านเหล็กแบบดิจิตอล</a:t>
            </a:r>
            <a:endParaRPr lang="th-TH" dirty="0">
              <a:latin typeface="Arabica" panose="02000000000000000000" pitchFamily="2" charset="0"/>
              <a:cs typeface="Arabica" panose="02000000000000000000" pitchFamily="2" charset="0"/>
            </a:endParaRPr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3720892" y="2269192"/>
            <a:ext cx="21546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latin typeface="Arabica" panose="02000000000000000000" pitchFamily="2" charset="0"/>
                <a:cs typeface="Arabica" panose="02000000000000000000" pitchFamily="2" charset="0"/>
              </a:rPr>
              <a:t>เทอร์โมมิเตอร์</a:t>
            </a:r>
          </a:p>
          <a:p>
            <a:pPr algn="ctr"/>
            <a:r>
              <a:rPr lang="th-TH" dirty="0" smtClean="0">
                <a:latin typeface="Arabica" panose="02000000000000000000" pitchFamily="2" charset="0"/>
                <a:cs typeface="Arabica" panose="02000000000000000000" pitchFamily="2" charset="0"/>
              </a:rPr>
              <a:t>ก้านเหล็กแบบเข็มวัด</a:t>
            </a:r>
            <a:endParaRPr lang="th-TH" dirty="0">
              <a:latin typeface="Arabica" panose="02000000000000000000" pitchFamily="2" charset="0"/>
              <a:cs typeface="Arabica" panose="02000000000000000000" pitchFamily="2" charset="0"/>
            </a:endParaRPr>
          </a:p>
        </p:txBody>
      </p:sp>
      <p:pic>
        <p:nvPicPr>
          <p:cNvPr id="17" name="รูปภาพ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5" y="104622"/>
            <a:ext cx="1370080" cy="60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104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กล่องข้อความ 12"/>
          <p:cNvSpPr txBox="1"/>
          <p:nvPr/>
        </p:nvSpPr>
        <p:spPr>
          <a:xfrm>
            <a:off x="3748820" y="971552"/>
            <a:ext cx="1781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chemeClr val="bg1"/>
                </a:solidFill>
                <a:latin typeface="Arabica" panose="02000000000000000000" pitchFamily="2" charset="0"/>
                <a:cs typeface="Arabica" panose="02000000000000000000" pitchFamily="2" charset="0"/>
              </a:rPr>
              <a:t>นม ชนิด </a:t>
            </a:r>
            <a:r>
              <a:rPr lang="en-US" dirty="0" smtClean="0">
                <a:solidFill>
                  <a:schemeClr val="bg1"/>
                </a:solidFill>
                <a:latin typeface="Arabica" panose="02000000000000000000" pitchFamily="2" charset="0"/>
                <a:cs typeface="Arabica" panose="02000000000000000000" pitchFamily="2" charset="0"/>
              </a:rPr>
              <a:t>UHT</a:t>
            </a:r>
            <a:endParaRPr lang="th-TH" dirty="0">
              <a:solidFill>
                <a:schemeClr val="bg1"/>
              </a:solidFill>
              <a:latin typeface="Arabica" panose="02000000000000000000" pitchFamily="2" charset="0"/>
              <a:cs typeface="Arabica" panose="02000000000000000000" pitchFamily="2" charset="0"/>
            </a:endParaRP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2298903" y="410996"/>
            <a:ext cx="4681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chemeClr val="bg1"/>
                </a:solidFill>
                <a:latin typeface="Arabica" panose="02000000000000000000" pitchFamily="2" charset="0"/>
                <a:cs typeface="Arabica" panose="02000000000000000000" pitchFamily="2" charset="0"/>
              </a:rPr>
              <a:t>การเก็บรักษาอาหารเสริม(นม)โรงเรียน</a:t>
            </a:r>
            <a:endParaRPr lang="th-TH" dirty="0">
              <a:solidFill>
                <a:schemeClr val="bg1"/>
              </a:solidFill>
              <a:latin typeface="Arabica" panose="02000000000000000000" pitchFamily="2" charset="0"/>
              <a:cs typeface="Arabica" panose="02000000000000000000" pitchFamily="2" charset="0"/>
            </a:endParaRPr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299" y="285838"/>
            <a:ext cx="4698413" cy="685714"/>
          </a:xfrm>
          <a:prstGeom prst="rect">
            <a:avLst/>
          </a:prstGeom>
        </p:spPr>
      </p:pic>
      <p:sp>
        <p:nvSpPr>
          <p:cNvPr id="7" name="วงรี 6"/>
          <p:cNvSpPr/>
          <p:nvPr/>
        </p:nvSpPr>
        <p:spPr>
          <a:xfrm>
            <a:off x="264227" y="1268404"/>
            <a:ext cx="1946217" cy="1946217"/>
          </a:xfrm>
          <a:prstGeom prst="ellipse">
            <a:avLst/>
          </a:prstGeom>
          <a:solidFill>
            <a:srgbClr val="7030A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กล่องข้อความ 14"/>
          <p:cNvSpPr txBox="1"/>
          <p:nvPr/>
        </p:nvSpPr>
        <p:spPr>
          <a:xfrm>
            <a:off x="462970" y="1549015"/>
            <a:ext cx="15487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solidFill>
                  <a:schemeClr val="bg1"/>
                </a:solidFill>
                <a:latin typeface="Arabica" panose="02000000000000000000" pitchFamily="2" charset="0"/>
                <a:cs typeface="Arabica" panose="02000000000000000000" pitchFamily="2" charset="0"/>
              </a:rPr>
              <a:t>ควรจัดวางกล่องให้แน่นชิดกัน</a:t>
            </a:r>
            <a:endParaRPr lang="th-TH" dirty="0">
              <a:solidFill>
                <a:schemeClr val="bg1"/>
              </a:solidFill>
              <a:latin typeface="Arabica" panose="02000000000000000000" pitchFamily="2" charset="0"/>
              <a:cs typeface="Arabica" panose="02000000000000000000" pitchFamily="2" charset="0"/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918" y="5284694"/>
            <a:ext cx="1681464" cy="872888"/>
          </a:xfrm>
          <a:prstGeom prst="rect">
            <a:avLst/>
          </a:prstGeom>
        </p:spPr>
      </p:pic>
      <p:pic>
        <p:nvPicPr>
          <p:cNvPr id="20" name="รูปภาพ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918" y="4825245"/>
            <a:ext cx="1681464" cy="872888"/>
          </a:xfrm>
          <a:prstGeom prst="rect">
            <a:avLst/>
          </a:prstGeom>
        </p:spPr>
      </p:pic>
      <p:pic>
        <p:nvPicPr>
          <p:cNvPr id="21" name="รูปภาพ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918" y="4359702"/>
            <a:ext cx="1681464" cy="872888"/>
          </a:xfrm>
          <a:prstGeom prst="rect">
            <a:avLst/>
          </a:prstGeom>
        </p:spPr>
      </p:pic>
      <p:pic>
        <p:nvPicPr>
          <p:cNvPr id="22" name="รูปภาพ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088" y="3884041"/>
            <a:ext cx="1681464" cy="872888"/>
          </a:xfrm>
          <a:prstGeom prst="rect">
            <a:avLst/>
          </a:prstGeom>
        </p:spPr>
      </p:pic>
      <p:pic>
        <p:nvPicPr>
          <p:cNvPr id="23" name="รูปภาพ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088" y="3424592"/>
            <a:ext cx="1681464" cy="872888"/>
          </a:xfrm>
          <a:prstGeom prst="rect">
            <a:avLst/>
          </a:prstGeom>
        </p:spPr>
      </p:pic>
      <p:pic>
        <p:nvPicPr>
          <p:cNvPr id="24" name="รูปภาพ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088" y="2959049"/>
            <a:ext cx="1681464" cy="872888"/>
          </a:xfrm>
          <a:prstGeom prst="rect">
            <a:avLst/>
          </a:prstGeom>
        </p:spPr>
      </p:pic>
      <p:pic>
        <p:nvPicPr>
          <p:cNvPr id="25" name="รูปภาพ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33" y="5587546"/>
            <a:ext cx="1681464" cy="872888"/>
          </a:xfrm>
          <a:prstGeom prst="rect">
            <a:avLst/>
          </a:prstGeom>
        </p:spPr>
      </p:pic>
      <p:pic>
        <p:nvPicPr>
          <p:cNvPr id="26" name="รูปภาพ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33" y="5128097"/>
            <a:ext cx="1681464" cy="872888"/>
          </a:xfrm>
          <a:prstGeom prst="rect">
            <a:avLst/>
          </a:prstGeom>
        </p:spPr>
      </p:pic>
      <p:pic>
        <p:nvPicPr>
          <p:cNvPr id="27" name="รูปภาพ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33" y="4662554"/>
            <a:ext cx="1681464" cy="872888"/>
          </a:xfrm>
          <a:prstGeom prst="rect">
            <a:avLst/>
          </a:prstGeom>
        </p:spPr>
      </p:pic>
      <p:pic>
        <p:nvPicPr>
          <p:cNvPr id="28" name="รูปภาพ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962" y="2493364"/>
            <a:ext cx="1681464" cy="872888"/>
          </a:xfrm>
          <a:prstGeom prst="rect">
            <a:avLst/>
          </a:prstGeom>
        </p:spPr>
      </p:pic>
      <p:pic>
        <p:nvPicPr>
          <p:cNvPr id="29" name="รูปภาพ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747" y="4186893"/>
            <a:ext cx="1681464" cy="872888"/>
          </a:xfrm>
          <a:prstGeom prst="rect">
            <a:avLst/>
          </a:prstGeom>
        </p:spPr>
      </p:pic>
      <p:pic>
        <p:nvPicPr>
          <p:cNvPr id="30" name="รูปภาพ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694" y="3728378"/>
            <a:ext cx="1681464" cy="872888"/>
          </a:xfrm>
          <a:prstGeom prst="rect">
            <a:avLst/>
          </a:prstGeom>
        </p:spPr>
      </p:pic>
      <p:pic>
        <p:nvPicPr>
          <p:cNvPr id="31" name="รูปภาพ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641" y="3245689"/>
            <a:ext cx="1681464" cy="872888"/>
          </a:xfrm>
          <a:prstGeom prst="rect">
            <a:avLst/>
          </a:prstGeom>
        </p:spPr>
      </p:pic>
      <p:pic>
        <p:nvPicPr>
          <p:cNvPr id="32" name="รูปภาพ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152" y="5802917"/>
            <a:ext cx="1681464" cy="872888"/>
          </a:xfrm>
          <a:prstGeom prst="rect">
            <a:avLst/>
          </a:prstGeom>
        </p:spPr>
      </p:pic>
      <p:pic>
        <p:nvPicPr>
          <p:cNvPr id="33" name="รูปภาพ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152" y="5343468"/>
            <a:ext cx="1681464" cy="872888"/>
          </a:xfrm>
          <a:prstGeom prst="rect">
            <a:avLst/>
          </a:prstGeom>
        </p:spPr>
      </p:pic>
      <p:pic>
        <p:nvPicPr>
          <p:cNvPr id="34" name="รูปภาพ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152" y="4877925"/>
            <a:ext cx="1681464" cy="872888"/>
          </a:xfrm>
          <a:prstGeom prst="rect">
            <a:avLst/>
          </a:prstGeom>
        </p:spPr>
      </p:pic>
      <p:pic>
        <p:nvPicPr>
          <p:cNvPr id="35" name="รูปภาพ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498" y="2547476"/>
            <a:ext cx="427213" cy="897148"/>
          </a:xfrm>
          <a:prstGeom prst="rect">
            <a:avLst/>
          </a:prstGeom>
        </p:spPr>
      </p:pic>
      <p:pic>
        <p:nvPicPr>
          <p:cNvPr id="36" name="รูปภาพ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800" y="2594668"/>
            <a:ext cx="427213" cy="897148"/>
          </a:xfrm>
          <a:prstGeom prst="rect">
            <a:avLst/>
          </a:prstGeom>
        </p:spPr>
      </p:pic>
      <p:pic>
        <p:nvPicPr>
          <p:cNvPr id="37" name="รูปภาพ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268" y="2602551"/>
            <a:ext cx="427213" cy="897148"/>
          </a:xfrm>
          <a:prstGeom prst="rect">
            <a:avLst/>
          </a:prstGeom>
        </p:spPr>
      </p:pic>
      <p:pic>
        <p:nvPicPr>
          <p:cNvPr id="38" name="รูปภาพ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322" y="4411806"/>
            <a:ext cx="1681464" cy="872888"/>
          </a:xfrm>
          <a:prstGeom prst="rect">
            <a:avLst/>
          </a:prstGeom>
        </p:spPr>
      </p:pic>
      <p:sp>
        <p:nvSpPr>
          <p:cNvPr id="39" name="วงรี 38"/>
          <p:cNvSpPr/>
          <p:nvPr/>
        </p:nvSpPr>
        <p:spPr>
          <a:xfrm>
            <a:off x="250047" y="3695224"/>
            <a:ext cx="2260042" cy="2260042"/>
          </a:xfrm>
          <a:prstGeom prst="ellipse">
            <a:avLst/>
          </a:prstGeom>
          <a:solidFill>
            <a:srgbClr val="7030A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0" name="กล่องข้อความ 39"/>
          <p:cNvSpPr txBox="1"/>
          <p:nvPr/>
        </p:nvSpPr>
        <p:spPr>
          <a:xfrm>
            <a:off x="470277" y="3917304"/>
            <a:ext cx="18195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solidFill>
                  <a:schemeClr val="bg1"/>
                </a:solidFill>
                <a:latin typeface="Arabica" panose="02000000000000000000" pitchFamily="2" charset="0"/>
                <a:cs typeface="Arabica" panose="02000000000000000000" pitchFamily="2" charset="0"/>
              </a:rPr>
              <a:t>วางกล่องให้เป็นระเบียบซ้อนกันไม่เกิน 7 ชั้น</a:t>
            </a:r>
            <a:endParaRPr lang="th-TH" dirty="0">
              <a:solidFill>
                <a:schemeClr val="bg1"/>
              </a:solidFill>
              <a:latin typeface="Arabica" panose="02000000000000000000" pitchFamily="2" charset="0"/>
              <a:cs typeface="Arabica" panose="02000000000000000000" pitchFamily="2" charset="0"/>
            </a:endParaRPr>
          </a:p>
        </p:txBody>
      </p:sp>
      <p:cxnSp>
        <p:nvCxnSpPr>
          <p:cNvPr id="42" name="ตัวเชื่อมต่อตรง 41"/>
          <p:cNvCxnSpPr/>
          <p:nvPr/>
        </p:nvCxnSpPr>
        <p:spPr>
          <a:xfrm>
            <a:off x="2673016" y="2602551"/>
            <a:ext cx="0" cy="3300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ตัวเชื่อมต่อตรง 43"/>
          <p:cNvCxnSpPr/>
          <p:nvPr/>
        </p:nvCxnSpPr>
        <p:spPr>
          <a:xfrm>
            <a:off x="2673016" y="2602551"/>
            <a:ext cx="2179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ตัวเชื่อมต่อตรง 44"/>
          <p:cNvCxnSpPr/>
          <p:nvPr/>
        </p:nvCxnSpPr>
        <p:spPr>
          <a:xfrm>
            <a:off x="2696972" y="5903259"/>
            <a:ext cx="2179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วงรี 45"/>
          <p:cNvSpPr/>
          <p:nvPr/>
        </p:nvSpPr>
        <p:spPr>
          <a:xfrm>
            <a:off x="5551334" y="1336733"/>
            <a:ext cx="2906865" cy="2906865"/>
          </a:xfrm>
          <a:prstGeom prst="ellipse">
            <a:avLst/>
          </a:prstGeom>
          <a:solidFill>
            <a:srgbClr val="7030A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7" name="กล่องข้อความ 46"/>
          <p:cNvSpPr txBox="1"/>
          <p:nvPr/>
        </p:nvSpPr>
        <p:spPr>
          <a:xfrm>
            <a:off x="5805556" y="1798300"/>
            <a:ext cx="23984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solidFill>
                  <a:schemeClr val="bg1"/>
                </a:solidFill>
                <a:latin typeface="Arabica" panose="02000000000000000000" pitchFamily="2" charset="0"/>
                <a:cs typeface="Arabica" panose="02000000000000000000" pitchFamily="2" charset="0"/>
              </a:rPr>
              <a:t>รักษาความสะอาดบริเวณที่เก็บและมีมาตรการป้องกันหนู มดและแมลงต่างๆ</a:t>
            </a:r>
            <a:endParaRPr lang="th-TH" dirty="0">
              <a:solidFill>
                <a:schemeClr val="bg1"/>
              </a:solidFill>
              <a:latin typeface="Arabica" panose="02000000000000000000" pitchFamily="2" charset="0"/>
              <a:cs typeface="Arabica" panose="02000000000000000000" pitchFamily="2" charset="0"/>
            </a:endParaRPr>
          </a:p>
        </p:txBody>
      </p:sp>
      <p:pic>
        <p:nvPicPr>
          <p:cNvPr id="48" name="รูปภาพ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5" y="104622"/>
            <a:ext cx="1370080" cy="60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370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/>
          <p:cNvSpPr txBox="1"/>
          <p:nvPr/>
        </p:nvSpPr>
        <p:spPr>
          <a:xfrm>
            <a:off x="739295" y="969612"/>
            <a:ext cx="80954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3000" dirty="0" smtClean="0">
                <a:solidFill>
                  <a:schemeClr val="bg1"/>
                </a:solidFill>
                <a:latin typeface="Arabica" panose="02000000000000000000" pitchFamily="2" charset="0"/>
                <a:cs typeface="Arabica" panose="02000000000000000000" pitchFamily="2" charset="0"/>
              </a:rPr>
              <a:t>โรงเรียนต้องได้รับ</a:t>
            </a:r>
            <a:r>
              <a:rPr lang="th-TH" sz="3000" dirty="0" smtClean="0">
                <a:solidFill>
                  <a:schemeClr val="bg1"/>
                </a:solidFill>
                <a:latin typeface="Arabica" panose="02000000000000000000" pitchFamily="2" charset="0"/>
                <a:cs typeface="Arabica" panose="02000000000000000000" pitchFamily="2" charset="0"/>
              </a:rPr>
              <a:t>งบโครงการอาหารกลางวัน 20 บาท/คน/</a:t>
            </a:r>
            <a:r>
              <a:rPr lang="th-TH" sz="3000" dirty="0" smtClean="0">
                <a:solidFill>
                  <a:schemeClr val="bg1"/>
                </a:solidFill>
                <a:latin typeface="Arabica" panose="02000000000000000000" pitchFamily="2" charset="0"/>
                <a:cs typeface="Arabica" panose="02000000000000000000" pitchFamily="2" charset="0"/>
              </a:rPr>
              <a:t>วัน</a:t>
            </a:r>
          </a:p>
          <a:p>
            <a:pPr algn="r"/>
            <a:r>
              <a:rPr lang="th-TH" sz="3000" dirty="0" smtClean="0">
                <a:solidFill>
                  <a:schemeClr val="bg1"/>
                </a:solidFill>
                <a:latin typeface="Arabica" panose="02000000000000000000" pitchFamily="2" charset="0"/>
                <a:cs typeface="Arabica" panose="02000000000000000000" pitchFamily="2" charset="0"/>
              </a:rPr>
              <a:t>จำนวน 200 วัน</a:t>
            </a:r>
            <a:endParaRPr lang="th-TH" sz="3000" dirty="0">
              <a:solidFill>
                <a:schemeClr val="bg1"/>
              </a:solidFill>
              <a:latin typeface="Arabica" panose="02000000000000000000" pitchFamily="2" charset="0"/>
              <a:cs typeface="Arabica" panose="02000000000000000000" pitchFamily="2" charset="0"/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2298903" y="410996"/>
            <a:ext cx="4745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chemeClr val="bg1"/>
                </a:solidFill>
                <a:latin typeface="Arabica" panose="02000000000000000000" pitchFamily="2" charset="0"/>
                <a:cs typeface="Arabica" panose="02000000000000000000" pitchFamily="2" charset="0"/>
              </a:rPr>
              <a:t>การดำเนินงานโครงการอาหารกลางวัน</a:t>
            </a:r>
            <a:endParaRPr lang="th-TH" dirty="0">
              <a:solidFill>
                <a:schemeClr val="bg1"/>
              </a:solidFill>
              <a:latin typeface="Arabica" panose="02000000000000000000" pitchFamily="2" charset="0"/>
              <a:cs typeface="Arabica" panose="02000000000000000000" pitchFamily="2" charset="0"/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299" y="285838"/>
            <a:ext cx="4698413" cy="685714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87" y="1826657"/>
            <a:ext cx="4719918" cy="47199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805" y="2245659"/>
            <a:ext cx="3045701" cy="2850776"/>
          </a:xfrm>
          <a:prstGeom prst="rect">
            <a:avLst/>
          </a:prstGeom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5" y="104622"/>
            <a:ext cx="1370080" cy="60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935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สี่เหลี่ยมผืนผ้า 12"/>
          <p:cNvSpPr/>
          <p:nvPr/>
        </p:nvSpPr>
        <p:spPr>
          <a:xfrm>
            <a:off x="854253" y="1745088"/>
            <a:ext cx="7476565" cy="4518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2298903" y="410996"/>
            <a:ext cx="4745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chemeClr val="bg1"/>
                </a:solidFill>
                <a:latin typeface="Arabica" panose="02000000000000000000" pitchFamily="2" charset="0"/>
                <a:cs typeface="Arabica" panose="02000000000000000000" pitchFamily="2" charset="0"/>
              </a:rPr>
              <a:t>การดำเนินงานโครงการอาหารกลางวัน</a:t>
            </a:r>
            <a:endParaRPr lang="th-TH" dirty="0">
              <a:solidFill>
                <a:schemeClr val="bg1"/>
              </a:solidFill>
              <a:latin typeface="Arabica" panose="02000000000000000000" pitchFamily="2" charset="0"/>
              <a:cs typeface="Arabica" panose="02000000000000000000" pitchFamily="2" charset="0"/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299" y="285838"/>
            <a:ext cx="4698413" cy="685714"/>
          </a:xfrm>
          <a:prstGeom prst="rect">
            <a:avLst/>
          </a:prstGeom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495" y="1861069"/>
            <a:ext cx="6410218" cy="4286250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946" y="5432612"/>
            <a:ext cx="1434114" cy="1183340"/>
          </a:xfrm>
          <a:prstGeom prst="rect">
            <a:avLst/>
          </a:prstGeom>
        </p:spPr>
      </p:pic>
      <p:pic>
        <p:nvPicPr>
          <p:cNvPr id="16" name="รูปภาพ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5" y="104622"/>
            <a:ext cx="1370080" cy="606546"/>
          </a:xfrm>
          <a:prstGeom prst="rect">
            <a:avLst/>
          </a:prstGeom>
        </p:spPr>
      </p:pic>
      <p:sp>
        <p:nvSpPr>
          <p:cNvPr id="17" name="กล่องข้อความ 16"/>
          <p:cNvSpPr txBox="1"/>
          <p:nvPr/>
        </p:nvSpPr>
        <p:spPr>
          <a:xfrm>
            <a:off x="1875678" y="1084600"/>
            <a:ext cx="59330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 smtClean="0">
                <a:solidFill>
                  <a:schemeClr val="bg1"/>
                </a:solidFill>
                <a:latin typeface="Arabica" panose="02000000000000000000" pitchFamily="2" charset="0"/>
                <a:cs typeface="Arabica" panose="02000000000000000000" pitchFamily="2" charset="0"/>
              </a:rPr>
              <a:t>จัดอาหารกลางวันที่มีคุณค่าทางโภชนาการ</a:t>
            </a:r>
            <a:endParaRPr lang="th-TH" sz="3200" dirty="0">
              <a:solidFill>
                <a:schemeClr val="bg1"/>
              </a:solidFill>
              <a:latin typeface="Arabica" panose="02000000000000000000" pitchFamily="2" charset="0"/>
              <a:cs typeface="Arabic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722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สี่เหลี่ยมผืนผ้า 12"/>
          <p:cNvSpPr/>
          <p:nvPr/>
        </p:nvSpPr>
        <p:spPr>
          <a:xfrm>
            <a:off x="854253" y="1745088"/>
            <a:ext cx="7476565" cy="4518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2298903" y="410996"/>
            <a:ext cx="4745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chemeClr val="bg1"/>
                </a:solidFill>
                <a:latin typeface="Arabica" panose="02000000000000000000" pitchFamily="2" charset="0"/>
                <a:cs typeface="Arabica" panose="02000000000000000000" pitchFamily="2" charset="0"/>
              </a:rPr>
              <a:t>การดำเนินงานโครงการอาหารกลางวัน</a:t>
            </a:r>
            <a:endParaRPr lang="th-TH" dirty="0">
              <a:solidFill>
                <a:schemeClr val="bg1"/>
              </a:solidFill>
              <a:latin typeface="Arabica" panose="02000000000000000000" pitchFamily="2" charset="0"/>
              <a:cs typeface="Arabica" panose="02000000000000000000" pitchFamily="2" charset="0"/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299" y="285838"/>
            <a:ext cx="4698413" cy="685714"/>
          </a:xfrm>
          <a:prstGeom prst="rect">
            <a:avLst/>
          </a:prstGeom>
        </p:spPr>
      </p:pic>
      <p:sp>
        <p:nvSpPr>
          <p:cNvPr id="10" name="กล่องข้อความ 9"/>
          <p:cNvSpPr txBox="1"/>
          <p:nvPr/>
        </p:nvSpPr>
        <p:spPr>
          <a:xfrm>
            <a:off x="1875678" y="1084600"/>
            <a:ext cx="59330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 smtClean="0">
                <a:solidFill>
                  <a:schemeClr val="bg1"/>
                </a:solidFill>
                <a:latin typeface="Arabica" panose="02000000000000000000" pitchFamily="2" charset="0"/>
                <a:cs typeface="Arabica" panose="02000000000000000000" pitchFamily="2" charset="0"/>
              </a:rPr>
              <a:t>จัดอาหารกลางวันที่มีคุณค่าทางโภชนาการ</a:t>
            </a:r>
            <a:endParaRPr lang="th-TH" sz="3200" dirty="0">
              <a:solidFill>
                <a:schemeClr val="bg1"/>
              </a:solidFill>
              <a:latin typeface="Arabica" panose="02000000000000000000" pitchFamily="2" charset="0"/>
              <a:cs typeface="Arabica" panose="02000000000000000000" pitchFamily="2" charset="0"/>
            </a:endParaRPr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253" y="1861069"/>
            <a:ext cx="6434564" cy="4286250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946" y="5432612"/>
            <a:ext cx="1434114" cy="1183340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5" y="104622"/>
            <a:ext cx="1370080" cy="60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024427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286</TotalTime>
  <Words>308</Words>
  <Application>Microsoft Office PowerPoint</Application>
  <PresentationFormat>นำเสนอทางหน้าจอ (4:3)</PresentationFormat>
  <Paragraphs>53</Paragraphs>
  <Slides>13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13</vt:i4>
      </vt:variant>
    </vt:vector>
  </HeadingPairs>
  <TitlesOfParts>
    <vt:vector size="20" baseType="lpstr">
      <vt:lpstr>Calibri</vt:lpstr>
      <vt:lpstr>Angsana New</vt:lpstr>
      <vt:lpstr>Arabica</vt:lpstr>
      <vt:lpstr>Arial</vt:lpstr>
      <vt:lpstr>Cordia New</vt:lpstr>
      <vt:lpstr>Calibri Light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Teacher</dc:creator>
  <cp:lastModifiedBy>Teacher</cp:lastModifiedBy>
  <cp:revision>28</cp:revision>
  <dcterms:created xsi:type="dcterms:W3CDTF">2019-05-07T04:45:31Z</dcterms:created>
  <dcterms:modified xsi:type="dcterms:W3CDTF">2019-05-07T09:52:25Z</dcterms:modified>
</cp:coreProperties>
</file>